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sldIdLst>
    <p:sldId id="256" r:id="rId4"/>
    <p:sldId id="258" r:id="rId5"/>
    <p:sldId id="274" r:id="rId6"/>
    <p:sldId id="282" r:id="rId7"/>
    <p:sldId id="268" r:id="rId8"/>
    <p:sldId id="275" r:id="rId9"/>
    <p:sldId id="273" r:id="rId10"/>
    <p:sldId id="278" r:id="rId11"/>
    <p:sldId id="272" r:id="rId12"/>
    <p:sldId id="281" r:id="rId13"/>
    <p:sldId id="280" r:id="rId14"/>
    <p:sldId id="283" r:id="rId15"/>
    <p:sldId id="266" r:id="rId16"/>
    <p:sldId id="261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2" autoAdjust="0"/>
    <p:restoredTop sz="88175" autoAdjust="0"/>
  </p:normalViewPr>
  <p:slideViewPr>
    <p:cSldViewPr>
      <p:cViewPr>
        <p:scale>
          <a:sx n="108" d="100"/>
          <a:sy n="108" d="100"/>
        </p:scale>
        <p:origin x="318" y="-18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741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152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3380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390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846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Use this information during the first part of the step 5, for introducing the topic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152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46133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0306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2500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806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24802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33846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523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31063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51729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00912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56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41680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whatsapp.com/" TargetMode="External"/><Relationship Id="rId5" Type="http://schemas.openxmlformats.org/officeDocument/2006/relationships/hyperlink" Target="https://www.viber.com/" TargetMode="External"/><Relationship Id="rId4" Type="http://schemas.openxmlformats.org/officeDocument/2006/relationships/hyperlink" Target="https://www.messenger.co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3837112" y="4318642"/>
            <a:ext cx="5306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40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ПОЛОЖИТЕЛНИ И ОТРИЦАТЕЛНИ </a:t>
            </a:r>
            <a:r>
              <a:rPr lang="bg-BG" sz="40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 </a:t>
            </a:r>
            <a:r>
              <a:rPr lang="bg-BG" sz="4000" b="1" cap="all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УОТСаП, ВАЙБЪР И МЕСИНДЖЪР</a:t>
            </a:r>
            <a:endParaRPr lang="it-IT" sz="4000" b="1" cap="all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193749"/>
              </p:ext>
            </p:extLst>
          </p:nvPr>
        </p:nvGraphicFramePr>
        <p:xfrm>
          <a:off x="0" y="692696"/>
          <a:ext cx="3322364" cy="1191768"/>
        </p:xfrm>
        <a:graphic>
          <a:graphicData uri="http://schemas.openxmlformats.org/drawingml/2006/table">
            <a:tbl>
              <a:tblPr/>
              <a:tblGrid>
                <a:gridCol w="3322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3275247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1979102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292494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3984779" y="278065"/>
            <a:ext cx="47577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bg-BG" sz="26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Месинджър е свързан с Фейсбук (ФБ) и предлага </a:t>
            </a:r>
            <a:r>
              <a:rPr lang="bg-BG" sz="2600" b="1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безплатен и лесен </a:t>
            </a:r>
            <a:r>
              <a:rPr lang="bg-BG" sz="26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начин да комуникирате с ФБ приателите си от мобилното си устройство (смартфон/таблет)</a:t>
            </a:r>
          </a:p>
          <a:p>
            <a:pPr lvl="0"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bg-BG" sz="26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ФБ потребителите трябва да свалят Месинджър ако искат да комуникират лесно и мигновено с ФБ приятелите си, а приложението заема </a:t>
            </a:r>
            <a:r>
              <a:rPr lang="bg-BG" sz="2600" b="1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много място</a:t>
            </a:r>
            <a:r>
              <a:rPr lang="bg-BG" sz="26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в паметта на </a:t>
            </a:r>
            <a:r>
              <a:rPr lang="bg-BG" sz="26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устройството </a:t>
            </a:r>
            <a:r>
              <a:rPr lang="en-US" sz="26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bg-BG" sz="26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</a:t>
            </a:r>
            <a:r>
              <a:rPr lang="en-US" sz="2600" dirty="0" smtClean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100</a:t>
            </a:r>
            <a:r>
              <a:rPr lang="en-US" sz="2600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 MB).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0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62976"/>
              </p:ext>
            </p:extLst>
          </p:nvPr>
        </p:nvGraphicFramePr>
        <p:xfrm>
          <a:off x="195234" y="4818121"/>
          <a:ext cx="3127130" cy="1191768"/>
        </p:xfrm>
        <a:graphic>
          <a:graphicData uri="http://schemas.openxmlformats.org/drawingml/2006/table">
            <a:tbl>
              <a:tblPr/>
              <a:tblGrid>
                <a:gridCol w="312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83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60358"/>
              </p:ext>
            </p:extLst>
          </p:nvPr>
        </p:nvGraphicFramePr>
        <p:xfrm>
          <a:off x="0" y="692696"/>
          <a:ext cx="3491880" cy="1191768"/>
        </p:xfrm>
        <a:graphic>
          <a:graphicData uri="http://schemas.openxmlformats.org/drawingml/2006/table">
            <a:tbl>
              <a:tblPr/>
              <a:tblGrid>
                <a:gridCol w="3491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sp>
        <p:nvSpPr>
          <p:cNvPr id="7" name="Freccia in giù 6">
            <a:extLst>
              <a:ext uri="{FF2B5EF4-FFF2-40B4-BE49-F238E27FC236}">
                <a16:creationId xmlns:a16="http://schemas.microsoft.com/office/drawing/2014/main" id="{CEA62A3D-0868-437B-8D28-ED14C76C8897}"/>
              </a:ext>
            </a:extLst>
          </p:cNvPr>
          <p:cNvSpPr/>
          <p:nvPr/>
        </p:nvSpPr>
        <p:spPr>
          <a:xfrm>
            <a:off x="3661955" y="3563279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BB347909-A955-453E-941A-D17C672AD84A}"/>
              </a:ext>
            </a:extLst>
          </p:cNvPr>
          <p:cNvSpPr/>
          <p:nvPr/>
        </p:nvSpPr>
        <p:spPr>
          <a:xfrm rot="10800000">
            <a:off x="3661955" y="2123118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69FA8F40-15A7-42CB-A5D9-2E6BB1675FBA}"/>
              </a:ext>
            </a:extLst>
          </p:cNvPr>
          <p:cNvCxnSpPr/>
          <p:nvPr/>
        </p:nvCxnSpPr>
        <p:spPr>
          <a:xfrm>
            <a:off x="4067944" y="3140968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F79E518-3E78-4084-BBF1-E84CE48E42BB}"/>
              </a:ext>
            </a:extLst>
          </p:cNvPr>
          <p:cNvSpPr txBox="1"/>
          <p:nvPr/>
        </p:nvSpPr>
        <p:spPr>
          <a:xfrm>
            <a:off x="4049694" y="191842"/>
            <a:ext cx="454364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bg-BG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Тъй като използват Интернет</a:t>
            </a:r>
            <a:r>
              <a:rPr kumimoji="0" lang="bg-BG" sz="2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връзка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kumimoji="0" lang="bg-BG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Уотсап/</a:t>
            </a:r>
            <a:r>
              <a:rPr kumimoji="0" lang="bg-BG" sz="2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Вайбър и Месинджър предлагат неограничени безплатни </a:t>
            </a:r>
            <a:r>
              <a:rPr kumimoji="0" lang="bg-BG" sz="2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обаждания, видео разговори и съобщения до всяка част на света. </a:t>
            </a:r>
          </a:p>
          <a:p>
            <a:pPr lvl="0"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>
              <a:defRPr/>
            </a:pPr>
            <a:r>
              <a:rPr lang="bg-BG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Уотсап/Вайбър и Месинджър </a:t>
            </a:r>
            <a:r>
              <a:rPr lang="bg-BG" sz="26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работят само с Интернет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ако нямате </a:t>
            </a:r>
            <a:r>
              <a:rPr lang="en-US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Wi-Fi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връзка</a:t>
            </a:r>
            <a:r>
              <a:rPr lang="en-US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вие плащате за Интернета, който използвате.</a:t>
            </a:r>
            <a:r>
              <a:rPr lang="en-US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sz="26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0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62976"/>
              </p:ext>
            </p:extLst>
          </p:nvPr>
        </p:nvGraphicFramePr>
        <p:xfrm>
          <a:off x="195234" y="4818121"/>
          <a:ext cx="3127130" cy="1191768"/>
        </p:xfrm>
        <a:graphic>
          <a:graphicData uri="http://schemas.openxmlformats.org/drawingml/2006/table">
            <a:tbl>
              <a:tblPr/>
              <a:tblGrid>
                <a:gridCol w="312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13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ccia in su 4"/>
          <p:cNvSpPr/>
          <p:nvPr/>
        </p:nvSpPr>
        <p:spPr>
          <a:xfrm>
            <a:off x="1115616" y="2420219"/>
            <a:ext cx="1224136" cy="818611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4DAC41C-3ED4-436E-AB6B-A6D021EC4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619170"/>
            <a:ext cx="1286367" cy="818611"/>
          </a:xfrm>
          <a:prstGeom prst="rect">
            <a:avLst/>
          </a:prstGeom>
        </p:spPr>
      </p:pic>
      <p:sp>
        <p:nvSpPr>
          <p:cNvPr id="10" name="Freccia in giù 9">
            <a:extLst>
              <a:ext uri="{FF2B5EF4-FFF2-40B4-BE49-F238E27FC236}">
                <a16:creationId xmlns:a16="http://schemas.microsoft.com/office/drawing/2014/main" id="{A6873D55-A204-4D15-8FC0-F6966FA1DA35}"/>
              </a:ext>
            </a:extLst>
          </p:cNvPr>
          <p:cNvSpPr/>
          <p:nvPr/>
        </p:nvSpPr>
        <p:spPr>
          <a:xfrm rot="10800000">
            <a:off x="3676313" y="2492896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7C8843A6-F36D-44DC-943C-E6BF80805494}"/>
              </a:ext>
            </a:extLst>
          </p:cNvPr>
          <p:cNvSpPr/>
          <p:nvPr/>
        </p:nvSpPr>
        <p:spPr>
          <a:xfrm>
            <a:off x="3676313" y="4005064"/>
            <a:ext cx="322824" cy="657809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0FB0B864-EE0C-4F6B-AD27-11F17F05FD0A}"/>
              </a:ext>
            </a:extLst>
          </p:cNvPr>
          <p:cNvCxnSpPr/>
          <p:nvPr/>
        </p:nvCxnSpPr>
        <p:spPr>
          <a:xfrm>
            <a:off x="4067944" y="3645024"/>
            <a:ext cx="438928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018061" y="191842"/>
            <a:ext cx="466722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bg-BG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Освен мигновени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съобщения </a:t>
            </a:r>
            <a:r>
              <a:rPr lang="bg-BG" sz="26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обаждания, Уотсап/Вайбър и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Месинджър може да се използват за </a:t>
            </a:r>
            <a:r>
              <a:rPr lang="bg-BG" sz="26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съвместна работа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защото позволяват споделянето на файлове, вкл. снимки, текстови документи и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екселски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таблици. 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Приложенията винаги работят на фона на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устройството,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пращат ви известия, поради което </a:t>
            </a:r>
            <a:r>
              <a:rPr lang="bg-BG" sz="26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бързо изхабяват батерията на устройството ви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 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175861"/>
              </p:ext>
            </p:extLst>
          </p:nvPr>
        </p:nvGraphicFramePr>
        <p:xfrm>
          <a:off x="72112" y="815624"/>
          <a:ext cx="3373374" cy="1191768"/>
        </p:xfrm>
        <a:graphic>
          <a:graphicData uri="http://schemas.openxmlformats.org/drawingml/2006/table">
            <a:tbl>
              <a:tblPr/>
              <a:tblGrid>
                <a:gridCol w="3373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Tabella 5">
            <a:extLst>
              <a:ext uri="{FF2B5EF4-FFF2-40B4-BE49-F238E27FC236}">
                <a16:creationId xmlns:a16="http://schemas.microsoft.com/office/drawing/2014/main" id="{6416BFE3-602C-404C-8EC6-5CB828E78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62976"/>
              </p:ext>
            </p:extLst>
          </p:nvPr>
        </p:nvGraphicFramePr>
        <p:xfrm>
          <a:off x="195234" y="4818121"/>
          <a:ext cx="3127130" cy="1191768"/>
        </p:xfrm>
        <a:graphic>
          <a:graphicData uri="http://schemas.openxmlformats.org/drawingml/2006/table">
            <a:tbl>
              <a:tblPr/>
              <a:tblGrid>
                <a:gridCol w="312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353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g5ff9671e07_0_2"/>
          <p:cNvSpPr/>
          <p:nvPr/>
        </p:nvSpPr>
        <p:spPr>
          <a:xfrm>
            <a:off x="746700" y="2063680"/>
            <a:ext cx="7650600" cy="38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endParaRPr lang="en-US" sz="25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https://www.messenger.com/</a:t>
            </a:r>
            <a:endParaRPr lang="en-US" sz="32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9850" lvl="0">
              <a:buClr>
                <a:srgbClr val="31859B"/>
              </a:buClr>
              <a:buSzPts val="2500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https://www.viber.com/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69850" lvl="0">
              <a:buClr>
                <a:srgbClr val="31859B"/>
              </a:buClr>
              <a:buSzPts val="2500"/>
              <a:defRPr/>
            </a:pPr>
            <a:endParaRPr lang="en-US" sz="3200" u="sng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lvl="0" indent="-387350">
              <a:buClr>
                <a:srgbClr val="31859B"/>
              </a:buClr>
              <a:buSzPts val="2500"/>
              <a:buFont typeface="Calibri"/>
              <a:buChar char="●"/>
              <a:defRPr/>
            </a:pP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6"/>
              </a:rPr>
              <a:t>https://www.whatsapp.com/</a:t>
            </a:r>
            <a:r>
              <a:rPr lang="en-US" sz="3200" u="sng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260648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1ва част ДЕФИНИЦИИ</a:t>
            </a:r>
            <a:endParaRPr lang="it-IT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195736" y="364246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MESSENGER (</a:t>
            </a:r>
            <a:r>
              <a:rPr lang="bg-BG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МЕСИНДЖЪР</a:t>
            </a:r>
            <a:r>
              <a:rPr lang="en-US" sz="4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)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481082" y="1825654"/>
            <a:ext cx="819537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Месинджър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познат също като Фейсбук Месинджър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е 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безплатна услуга за мигновени съобщениия</a:t>
            </a: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Работи чрез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приложението Месинджър (</a:t>
            </a:r>
            <a:r>
              <a:rPr lang="en-US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Mess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е</a:t>
            </a:r>
            <a:r>
              <a:rPr lang="en-US" sz="2600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ngerApp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или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уеб платформата Месинджър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(първоначално разработена като Фейсбук чат) 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Потребителите могат да изпращат съобщения, снимки, видеа, стикери,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аудио записи,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както и да прикачват файлове (напр. текстов документ)</a:t>
            </a: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Приложението също така позволява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гласови повиквания и видео разговори</a:t>
            </a: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Приложението позволява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игри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10" descr="Image result for messenger">
            <a:extLst>
              <a:ext uri="{FF2B5EF4-FFF2-40B4-BE49-F238E27FC236}">
                <a16:creationId xmlns:a16="http://schemas.microsoft.com/office/drawing/2014/main" id="{9F25025A-9667-4B32-B4E4-654781D96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174" y="200813"/>
            <a:ext cx="1256548" cy="125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07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Rettangolo 11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755576" y="1611965"/>
            <a:ext cx="77449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Свалете приложението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Facebook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Messenger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App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Регистрирайте</a:t>
            </a:r>
            <a:r>
              <a:rPr kumimoji="0" lang="bg-BG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се в платформата </a:t>
            </a:r>
            <a:r>
              <a:rPr kumimoji="0" lang="bg-BG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във </a:t>
            </a:r>
            <a:r>
              <a:rPr kumimoji="0" lang="bg-BG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вашия </a:t>
            </a:r>
            <a:r>
              <a:rPr kumimoji="0" lang="bg-BG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Фейсбук акаунт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Дайде </a:t>
            </a: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на приложението достъп до</a:t>
            </a:r>
            <a:r>
              <a:rPr kumimoji="0" lang="bg-BG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bg-BG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вашите телефонни контакти, като </a:t>
            </a: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отговорите „добре“/</a:t>
            </a:r>
            <a:r>
              <a:rPr lang="en-US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„позволявам“на</a:t>
            </a:r>
            <a:r>
              <a:rPr kumimoji="0" lang="bg-BG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bg-BG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изскачащия въпрос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Започнете чат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изпратете текстово съобщение, файл, изображение видео и тн)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bg-BG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Започнете видео разговор с някой от </a:t>
            </a:r>
            <a:r>
              <a:rPr lang="bg-BG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вашите контактите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Обърнете внимание</a:t>
            </a:r>
            <a:r>
              <a:rPr lang="en-US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когато вашият </a:t>
            </a: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контакт приеме поканата </a:t>
            </a: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да </a:t>
            </a: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участва </a:t>
            </a: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във видео разговор, вие имате възможността да изключите камерата на телефона и да комуникирате </a:t>
            </a: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единствено </a:t>
            </a:r>
            <a:r>
              <a:rPr lang="bg-BG" sz="2000" b="1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с гласа си, както при нормално телефонно обаждане. 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Можете да направите </a:t>
            </a: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групов чат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като прибавите повече контакти и изберете име на групата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kumimoji="0" lang="bg-BG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или може да приемете</a:t>
            </a:r>
            <a:r>
              <a:rPr kumimoji="0" lang="bg-BG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 покана за участие в групов чат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3" name="Rettangolo 1"/>
          <p:cNvSpPr/>
          <p:nvPr/>
        </p:nvSpPr>
        <p:spPr>
          <a:xfrm>
            <a:off x="1866649" y="335845"/>
            <a:ext cx="702583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ОСНОВНИ СТЪПКИ И ФУНКЦИИ</a:t>
            </a:r>
            <a:endParaRPr kumimoji="0" lang="it-IT" sz="3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85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483768" y="364246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WHATSAPP (</a:t>
            </a:r>
            <a:r>
              <a:rPr lang="bg-BG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УОТСАП</a:t>
            </a:r>
            <a:r>
              <a:rPr lang="en-US" sz="4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)</a:t>
            </a:r>
            <a:endParaRPr kumimoji="0" lang="it-IT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11560" y="1763519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Уотсап 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е </a:t>
            </a:r>
            <a:r>
              <a:rPr lang="en-US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безплатна услуга за мигновени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съобщениия</a:t>
            </a:r>
            <a:endParaRPr lang="en-US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Потребителите могат да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изпращат текстови и гласови </a:t>
            </a:r>
            <a:r>
              <a:rPr lang="bg-BG" sz="2600" dirty="0">
                <a:latin typeface="Calibri Light" panose="020F0302020204030204" pitchFamily="34" charset="0"/>
                <a:cs typeface="Calibri Light" panose="020F0302020204030204" pitchFamily="34" charset="0"/>
              </a:rPr>
              <a:t>съобщения,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да се обаждат и да провеждат  видео разговори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да споделят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снимки,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файлове, линкове и др. </a:t>
            </a:r>
            <a:endParaRPr lang="en-US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Уотсап е приложение, което работи на мобилни устройства, но също така е достъпно </a:t>
            </a:r>
            <a:r>
              <a:rPr lang="en-US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през компютри чрез опцията </a:t>
            </a:r>
            <a:r>
              <a:rPr lang="en-US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WhatsApp </a:t>
            </a:r>
            <a:r>
              <a:rPr lang="en-US" sz="2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Web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налична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  същото приложение. </a:t>
            </a:r>
            <a:endParaRPr lang="en-US" sz="2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За да работи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услугата 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е необходимо потребителите да предоставят </a:t>
            </a:r>
            <a:r>
              <a:rPr lang="bg-BG" sz="2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мобилния си телефонен номер</a:t>
            </a:r>
            <a:r>
              <a:rPr lang="bg-BG" sz="2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sz="2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6" descr="Image result for whats up">
            <a:extLst>
              <a:ext uri="{FF2B5EF4-FFF2-40B4-BE49-F238E27FC236}">
                <a16:creationId xmlns:a16="http://schemas.microsoft.com/office/drawing/2014/main" id="{306C2A2A-06FF-4D01-9EB9-AA131D20B8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7" t="6031" r="9435" b="8802"/>
          <a:stretch/>
        </p:blipFill>
        <p:spPr bwMode="auto">
          <a:xfrm>
            <a:off x="1099174" y="188639"/>
            <a:ext cx="1168571" cy="137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40943" y="1742585"/>
            <a:ext cx="7744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Свалете </a:t>
            </a: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приложението</a:t>
            </a:r>
            <a:r>
              <a:rPr kumimoji="0" lang="bg-BG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WhatsApp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Регистрирайте се в платформата с </a:t>
            </a: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мобилния си номер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Създайте своя </a:t>
            </a: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личен профил (име, снимка, тн)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Позволете на приложението</a:t>
            </a:r>
            <a:r>
              <a:rPr kumimoji="0" lang="bg-BG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да получи </a:t>
            </a:r>
            <a:r>
              <a:rPr kumimoji="0" lang="bg-BG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достъп до вашите телефонни контакти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Започнете чат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(</a:t>
            </a:r>
            <a:r>
              <a:rPr kumimoji="0" lang="bg-BG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изпратете </a:t>
            </a:r>
            <a:r>
              <a:rPr kumimoji="0" lang="bg-BG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текстово </a:t>
            </a:r>
            <a:r>
              <a:rPr kumimoji="0" lang="bg-BG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съобщение, файл, </a:t>
            </a:r>
            <a:r>
              <a:rPr kumimoji="0" lang="bg-BG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снимка, </a:t>
            </a:r>
            <a:r>
              <a:rPr kumimoji="0" lang="bg-BG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видео, линк, запис,</a:t>
            </a:r>
            <a:r>
              <a:rPr kumimoji="0" lang="bg-BG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bg-BG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вашата локация и </a:t>
            </a:r>
            <a:r>
              <a:rPr kumimoji="0" lang="bg-BG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др.) или </a:t>
            </a:r>
            <a:r>
              <a:rPr kumimoji="0" lang="bg-BG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проведете разговор или видео разговор с някой от контактите си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bg-BG" sz="2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Можете да създадете Уотсап група (като прибавите към нея ваши </a:t>
            </a:r>
            <a:r>
              <a:rPr lang="bg-BG" sz="2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контакти и изберете </a:t>
            </a:r>
            <a:r>
              <a:rPr lang="bg-BG" sz="2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име на групата) или да приемете покана за участие в група</a:t>
            </a:r>
            <a:endParaRPr kumimoji="0" lang="en-US" sz="2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it-IT"/>
            </a:p>
          </p:txBody>
        </p:sp>
      </p:grpSp>
      <p:sp>
        <p:nvSpPr>
          <p:cNvPr id="12" name="Rettangolo 1"/>
          <p:cNvSpPr/>
          <p:nvPr/>
        </p:nvSpPr>
        <p:spPr>
          <a:xfrm>
            <a:off x="1866649" y="335845"/>
            <a:ext cx="702583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ОСНОВНИ СТЪПКИ И ФУНКЦИИ</a:t>
            </a:r>
            <a:endParaRPr kumimoji="0" lang="it-IT" sz="3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78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59832" y="306531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VIBER (</a:t>
            </a:r>
            <a:r>
              <a:rPr kumimoji="0" lang="bg-BG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ВАЙБЪР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Calibri Light" panose="020F0302020204030204" pitchFamily="34" charset="0"/>
              </a:rPr>
              <a:t>) 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751446" y="1714157"/>
            <a:ext cx="76411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Вайбър е </a:t>
            </a:r>
            <a:r>
              <a:rPr lang="bg-BG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безплатна услуга за мигновени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съобщения</a:t>
            </a:r>
            <a:endParaRPr lang="en-US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Потребителите се регистрират и идентифицират чрез мобилен телефонен номер, въпреки че услугата е достъпна и през декстоп платформи без мобилна връзка</a:t>
            </a:r>
            <a:endParaRPr lang="en-US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Позволява на потребителите да обменят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снимки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 видеа.</a:t>
            </a:r>
            <a:endParaRPr lang="en-US" sz="1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Предлага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платена телефонна услуга за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международни обаждания на стационарни номера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която се казва </a:t>
            </a:r>
            <a:r>
              <a:rPr lang="en-US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Viber </a:t>
            </a:r>
            <a:r>
              <a:rPr lang="en-US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Out</a:t>
            </a:r>
          </a:p>
        </p:txBody>
      </p:sp>
      <p:pic>
        <p:nvPicPr>
          <p:cNvPr id="4" name="Picture 8" descr="Image result for VIBER">
            <a:extLst>
              <a:ext uri="{FF2B5EF4-FFF2-40B4-BE49-F238E27FC236}">
                <a16:creationId xmlns:a16="http://schemas.microsoft.com/office/drawing/2014/main" id="{57B7D708-5F04-4A6B-B9AC-A7E34282F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6" t="13552" r="14725" b="13552"/>
          <a:stretch/>
        </p:blipFill>
        <p:spPr bwMode="auto">
          <a:xfrm>
            <a:off x="1259633" y="172567"/>
            <a:ext cx="1224135" cy="119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87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640943" y="1742585"/>
            <a:ext cx="774499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Свалете приложението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Viber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App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Регистрирайте се в платформата</a:t>
            </a:r>
            <a:r>
              <a:rPr kumimoji="0" lang="bg-BG" sz="2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с </a:t>
            </a:r>
            <a:r>
              <a:rPr kumimoji="0" lang="bg-BG" sz="2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мобилния си номер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Създайте своя </a:t>
            </a:r>
            <a:r>
              <a:rPr lang="bg-BG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личен профил (име, снимка, тн)</a:t>
            </a:r>
            <a:endParaRPr lang="en-US" sz="16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Позволете на приложението да получи </a:t>
            </a:r>
            <a:r>
              <a:rPr lang="bg-BG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достъп до вашите телефонни </a:t>
            </a:r>
            <a:r>
              <a:rPr lang="bg-BG" sz="2800" b="1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контакти</a:t>
            </a:r>
          </a:p>
          <a:p>
            <a:pPr marL="28575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bg-BG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Започнете чат </a:t>
            </a:r>
            <a:r>
              <a:rPr lang="en-US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bg-BG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изпратете </a:t>
            </a:r>
            <a:r>
              <a:rPr lang="bg-BG" sz="28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текстово </a:t>
            </a:r>
            <a:r>
              <a:rPr lang="bg-BG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съобщение, файл, </a:t>
            </a:r>
            <a:r>
              <a:rPr lang="bg-BG" sz="28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снимка, </a:t>
            </a:r>
            <a:r>
              <a:rPr lang="bg-BG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видео, линк, </a:t>
            </a:r>
            <a:r>
              <a:rPr lang="bg-BG" sz="28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др</a:t>
            </a:r>
            <a:r>
              <a:rPr lang="bg-BG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.) или </a:t>
            </a:r>
            <a:r>
              <a:rPr lang="bg-BG" sz="28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проведете разговор или видео разговор с някой от контактите си.</a:t>
            </a:r>
            <a:r>
              <a:rPr lang="bg-BG" sz="28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8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  <a:defRPr/>
            </a:pPr>
            <a:endParaRPr lang="en-US" sz="1600" b="1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41AFCC4E-875E-496A-9DC6-67AE4504181E}"/>
              </a:ext>
            </a:extLst>
          </p:cNvPr>
          <p:cNvGrpSpPr>
            <a:grpSpLocks/>
          </p:cNvGrpSpPr>
          <p:nvPr/>
        </p:nvGrpSpPr>
        <p:grpSpPr bwMode="auto">
          <a:xfrm>
            <a:off x="650924" y="118413"/>
            <a:ext cx="1296451" cy="1323870"/>
            <a:chOff x="1632" y="1248"/>
            <a:chExt cx="2682" cy="2286"/>
          </a:xfrm>
          <a:solidFill>
            <a:schemeClr val="accent3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9" name="Gear">
              <a:extLst>
                <a:ext uri="{FF2B5EF4-FFF2-40B4-BE49-F238E27FC236}">
                  <a16:creationId xmlns:a16="http://schemas.microsoft.com/office/drawing/2014/main" id="{E283BD08-C66F-4766-BD68-35D18024F5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AutoShape 4">
              <a:extLst>
                <a:ext uri="{FF2B5EF4-FFF2-40B4-BE49-F238E27FC236}">
                  <a16:creationId xmlns:a16="http://schemas.microsoft.com/office/drawing/2014/main" id="{5DF877D3-AAA5-4AD1-B1BF-63DFF6B0184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37AD9C7F-F970-4914-AB57-D97A2FD0A00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grpFill/>
            <a:ln w="2857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" name="Rettangolo 1"/>
          <p:cNvSpPr/>
          <p:nvPr/>
        </p:nvSpPr>
        <p:spPr>
          <a:xfrm>
            <a:off x="1866649" y="335845"/>
            <a:ext cx="702583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 Light" panose="020F0302020204030204" pitchFamily="34" charset="0"/>
              </a:rPr>
              <a:t>ОСНОВНИ СТЪПКИ И ФУНКЦИИ</a:t>
            </a:r>
            <a:endParaRPr kumimoji="0" lang="it-IT" sz="3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225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bg-BG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 част</a:t>
            </a:r>
            <a: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ПОЛОЖИТЕЛНИ И ОТРИЦАТЕЛНИ СТРАНИ</a:t>
            </a:r>
            <a:endParaRPr lang="it-IT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3272</TotalTime>
  <Words>652</Words>
  <Application>Microsoft Office PowerPoint</Application>
  <PresentationFormat>On-screen Show (4:3)</PresentationFormat>
  <Paragraphs>73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Tema di Office</vt:lpstr>
      <vt:lpstr>1_Tema di Office</vt:lpstr>
      <vt:lpstr>2_Tema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Windows User</cp:lastModifiedBy>
  <cp:revision>85</cp:revision>
  <dcterms:created xsi:type="dcterms:W3CDTF">2019-01-04T16:28:11Z</dcterms:created>
  <dcterms:modified xsi:type="dcterms:W3CDTF">2019-12-02T11:03:22Z</dcterms:modified>
</cp:coreProperties>
</file>